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56" r:id="rId3"/>
    <p:sldId id="355" r:id="rId4"/>
    <p:sldId id="347" r:id="rId5"/>
    <p:sldId id="357" r:id="rId6"/>
    <p:sldId id="346" r:id="rId7"/>
    <p:sldId id="349" r:id="rId8"/>
    <p:sldId id="353" r:id="rId9"/>
    <p:sldId id="350" r:id="rId10"/>
    <p:sldId id="351" r:id="rId11"/>
    <p:sldId id="348" r:id="rId12"/>
    <p:sldId id="35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372"/>
      </p:cViewPr>
      <p:guideLst>
        <p:guide orient="horz" pos="2137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bmecenter.ru/ru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ecenter.ru/sites/default/files/publications/110650T_%D0%A1%D1%82%D0%B0%D0%B2%D1%86%D0%B5%D0%B2%D0%A1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hyperlink" Target="https://towardsdatascience.com/review-fcn-semantic-segmentation-eb8c9b50d2d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towardsdatascience.com/review-fcn-semantic-segmentation-eb8c9b50d2d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towardsdatascience.com/review-fcn-semantic-segmentation-eb8c9b50d2d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fcn-semantic-segmentation-eb8c9b50d2d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review-segnet-semantic-segmentation-e66f2e30fb96" TargetMode="Externa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segnet-semantic-segmentation-e66f2e30fb9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unet-line-by-line-explanation-9b191c76baf5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Лабораторная работа 1. Семантическая сегментация для подготовки медицинских изображений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F74F8F-6DD3-420C-B2C2-638C843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174" y="5673277"/>
            <a:ext cx="1073793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E3ED0-6BEE-4653-8A3B-344E7933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696" y="5673277"/>
            <a:ext cx="1086279" cy="10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45265A-9BEC-4958-B2F8-D76B264C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005" y="5673277"/>
            <a:ext cx="1095653" cy="10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31F3E-311B-4AE7-A65A-537269374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013" y="5673277"/>
            <a:ext cx="1080000" cy="1080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5A2D7B-1207-41A8-97BE-386163D49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1063600"/>
            <a:ext cx="9294796" cy="378565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Цель работы:</a:t>
            </a:r>
            <a:r>
              <a:rPr lang="ru-RU" altLang="ru-RU" dirty="0"/>
              <a:t> получить навыки подготовки медицинских изображений путем выделения областей исследования с помощью семантической сегментации для последующего выполнения диагностики.</a:t>
            </a:r>
            <a:endParaRPr lang="en-US" altLang="ru-RU" dirty="0"/>
          </a:p>
          <a:p>
            <a:pPr algn="just"/>
            <a:endParaRPr lang="en-US" altLang="ru-RU" dirty="0"/>
          </a:p>
          <a:p>
            <a:pPr algn="just"/>
            <a:r>
              <a:rPr lang="ru-RU" altLang="ru-RU" b="1" dirty="0"/>
              <a:t>Задачи работы:</a:t>
            </a:r>
            <a:r>
              <a:rPr lang="ru-RU" altLang="ru-RU" dirty="0"/>
              <a:t> 1) изучить инструментальные средства и технику проведения эксперимента по исследованию микроциркуляции крови; 2) произвести разметку части изображений </a:t>
            </a:r>
            <a:r>
              <a:rPr lang="ru-RU" altLang="ru-RU" dirty="0" err="1"/>
              <a:t>датасета</a:t>
            </a:r>
            <a:r>
              <a:rPr lang="ru-RU" altLang="ru-RU" dirty="0"/>
              <a:t> для обучения искусственной нейронной сети (ИНС); 3) разработать ИНС собственной архитектуры или использовать архитектуру </a:t>
            </a:r>
            <a:r>
              <a:rPr lang="en-US" altLang="ru-RU" dirty="0"/>
              <a:t>U-net</a:t>
            </a:r>
            <a:r>
              <a:rPr lang="ru-RU" altLang="ru-RU" dirty="0"/>
              <a:t>; 4) обучить ИНС и протестировать ее на новых изображениях; 5) подготовить отчет о выполнении лабораторной работы.     </a:t>
            </a:r>
          </a:p>
          <a:p>
            <a:pPr algn="just"/>
            <a:endParaRPr lang="ru-RU" altLang="ru-RU" dirty="0"/>
          </a:p>
          <a:p>
            <a:pPr algn="just"/>
            <a:r>
              <a:rPr lang="ru-RU" altLang="ru-RU" b="1" dirty="0"/>
              <a:t>Методы и средства: </a:t>
            </a:r>
            <a:r>
              <a:rPr lang="ru-RU" altLang="ru-RU" dirty="0"/>
              <a:t>в качестве исходных изображений используются данные видеокапилляроскопии ногтевого валика, полученные в рамках исследований микроциркуляции крови в </a:t>
            </a:r>
            <a:r>
              <a:rPr lang="ru-RU" altLang="ru-RU" dirty="0">
                <a:hlinkClick r:id="rId6"/>
              </a:rPr>
              <a:t>НТЦ «Биомедицинская фотоника»</a:t>
            </a:r>
            <a:r>
              <a:rPr lang="ru-RU" altLang="ru-RU" dirty="0"/>
              <a:t>. Изображения предварительно могут быть стабилизированы и обрезаны при необходимости исследования малой области с одним или несколькими капиллярами. Для семантической сегментации используются искусственные нейронные сети собственной разработки или сети известных архитектур, например. «</a:t>
            </a:r>
            <a:r>
              <a:rPr lang="en-US" altLang="ru-RU" dirty="0"/>
              <a:t>U-net</a:t>
            </a:r>
            <a:r>
              <a:rPr lang="ru-RU" altLang="ru-RU" dirty="0"/>
              <a:t>»</a:t>
            </a:r>
            <a:r>
              <a:rPr lang="en-US" altLang="ru-RU" dirty="0"/>
              <a:t>. </a:t>
            </a:r>
            <a:r>
              <a:rPr lang="ru-RU" altLang="ru-RU" dirty="0"/>
              <a:t> Программное обеспечение</a:t>
            </a:r>
            <a:r>
              <a:rPr lang="en-US" altLang="ru-RU" dirty="0"/>
              <a:t>:</a:t>
            </a:r>
            <a:r>
              <a:rPr lang="ru-RU" altLang="ru-RU" dirty="0"/>
              <a:t> </a:t>
            </a:r>
            <a:r>
              <a:rPr lang="en-US" altLang="ru-RU" dirty="0"/>
              <a:t>MATLAB, Deep Learning Toolbox, </a:t>
            </a:r>
            <a:r>
              <a:rPr lang="ru-RU" altLang="ru-RU" dirty="0"/>
              <a:t>модуль </a:t>
            </a:r>
            <a:r>
              <a:rPr lang="en-US" altLang="ru-RU" dirty="0"/>
              <a:t>Image Labeler</a:t>
            </a:r>
            <a:r>
              <a:rPr lang="ru-RU" altLang="ru-RU" dirty="0"/>
              <a:t>.</a:t>
            </a:r>
            <a:r>
              <a:rPr lang="en-US" altLang="ru-RU" dirty="0"/>
              <a:t>  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050C38-39BF-4E08-B279-4B013C4E3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06" y="2936560"/>
            <a:ext cx="2258963" cy="179136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B60050B-1667-4062-8E22-8CED7511F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115" y="6273226"/>
            <a:ext cx="2299707" cy="5847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4429AF-AA5D-49F2-9B1F-11844D022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33" y="5009699"/>
            <a:ext cx="4546473" cy="14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27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7C0DFB-0049-46A4-AE89-0E637F72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" y="2715180"/>
            <a:ext cx="5185279" cy="36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BCBC94-18DD-4915-9476-B3125048C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" t="689" r="1303"/>
          <a:stretch/>
        </p:blipFill>
        <p:spPr>
          <a:xfrm>
            <a:off x="5434642" y="1043795"/>
            <a:ext cx="6631470" cy="5720305"/>
          </a:xfrm>
          <a:prstGeom prst="rect">
            <a:avLst/>
          </a:prstGeom>
        </p:spPr>
      </p:pic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6DF55E5E-0273-49D1-A405-ACF7A3A4E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8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Стабилизация обрезка и сегментация">
            <a:hlinkClick r:id="" action="ppaction://media"/>
            <a:extLst>
              <a:ext uri="{FF2B5EF4-FFF2-40B4-BE49-F238E27FC236}">
                <a16:creationId xmlns:a16="http://schemas.microsoft.com/office/drawing/2014/main" id="{D9620D4A-2D42-4361-B511-C31339417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8118" t="16667" r="38767" b="62624"/>
          <a:stretch/>
        </p:blipFill>
        <p:spPr>
          <a:xfrm>
            <a:off x="0" y="2227849"/>
            <a:ext cx="3860799" cy="19456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B65C77-2178-4304-B018-237C7F20D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948" y="484197"/>
            <a:ext cx="7143750" cy="22002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5A79F4-2676-4ECD-9EDF-7E651270E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218" y="2696236"/>
            <a:ext cx="2299707" cy="5847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F82822-8F71-4686-953D-A457A6C15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970" y="4441773"/>
            <a:ext cx="2133600" cy="2133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E70DD0-473A-4190-A9E2-C0FC53E43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848" y="4441773"/>
            <a:ext cx="4267200" cy="2133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60687C-3108-44AA-8BA4-733F660C4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4925" y="801688"/>
            <a:ext cx="3267075" cy="2590800"/>
          </a:xfrm>
          <a:prstGeom prst="rect">
            <a:avLst/>
          </a:prstGeom>
        </p:spPr>
      </p:pic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FC65162B-EF1C-47B0-B0BA-AAA753F70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Результаты тестирования сети для сегментации данных ВКС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2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Лабораторная работа 1. Семантическая сегментация для подготовки медицинских изображений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5A2D7B-1207-41A8-97BE-386163D49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9927"/>
            <a:ext cx="12192000" cy="353943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Ход работы и содержание отчета: </a:t>
            </a:r>
          </a:p>
          <a:p>
            <a:pPr marL="342900" indent="-342900" algn="just">
              <a:buAutoNum type="arabicPeriod"/>
            </a:pPr>
            <a:r>
              <a:rPr lang="ru-RU" altLang="ru-RU" dirty="0"/>
              <a:t>Запустить программу </a:t>
            </a:r>
            <a:r>
              <a:rPr lang="en-US" altLang="ru-RU" dirty="0" err="1"/>
              <a:t>Main.m</a:t>
            </a:r>
            <a:r>
              <a:rPr lang="en-US" altLang="ru-RU" dirty="0"/>
              <a:t>. </a:t>
            </a:r>
            <a:r>
              <a:rPr lang="ru-RU" altLang="ru-RU" dirty="0"/>
              <a:t>Загрузить данные эксперимента </a:t>
            </a:r>
            <a:r>
              <a:rPr lang="en-US" altLang="ru-RU" dirty="0"/>
              <a:t>(</a:t>
            </a:r>
            <a:r>
              <a:rPr lang="ru-RU" altLang="ru-RU" dirty="0"/>
              <a:t>папки </a:t>
            </a:r>
            <a:r>
              <a:rPr lang="en-US" altLang="ru-RU" dirty="0"/>
              <a:t>Train, Test) </a:t>
            </a:r>
            <a:r>
              <a:rPr lang="ru-RU" altLang="ru-RU" dirty="0"/>
              <a:t>и произвести разметку изображений из папки </a:t>
            </a:r>
            <a:r>
              <a:rPr lang="en-US" altLang="ru-RU" dirty="0"/>
              <a:t>Train </a:t>
            </a:r>
            <a:r>
              <a:rPr lang="ru-RU" altLang="ru-RU" dirty="0"/>
              <a:t>с помощью модуля </a:t>
            </a:r>
            <a:r>
              <a:rPr lang="en-US" altLang="ru-RU" dirty="0"/>
              <a:t>Image Labeler MATLAB </a:t>
            </a:r>
            <a:r>
              <a:rPr lang="ru-RU" altLang="ru-RU" dirty="0"/>
              <a:t>путем выделения на них 2 классов: фона (</a:t>
            </a:r>
            <a:r>
              <a:rPr lang="en-US" altLang="ru-RU" dirty="0">
                <a:solidFill>
                  <a:srgbClr val="7030A0"/>
                </a:solidFill>
              </a:rPr>
              <a:t>background</a:t>
            </a:r>
            <a:r>
              <a:rPr lang="ru-RU" altLang="ru-RU" dirty="0"/>
              <a:t>) и капилляров </a:t>
            </a:r>
            <a:r>
              <a:rPr lang="en-US" altLang="ru-RU" dirty="0"/>
              <a:t>(</a:t>
            </a:r>
            <a:r>
              <a:rPr lang="en-US" altLang="ru-RU" dirty="0">
                <a:solidFill>
                  <a:srgbClr val="7030A0"/>
                </a:solidFill>
              </a:rPr>
              <a:t>vessel</a:t>
            </a:r>
            <a:r>
              <a:rPr lang="en-US" altLang="ru-RU" dirty="0"/>
              <a:t>)</a:t>
            </a:r>
            <a:r>
              <a:rPr lang="ru-RU" altLang="ru-RU" dirty="0"/>
              <a:t>.</a:t>
            </a:r>
            <a:r>
              <a:rPr lang="en-US" altLang="ru-RU" dirty="0"/>
              <a:t> </a:t>
            </a:r>
            <a:r>
              <a:rPr lang="ru-RU" altLang="ru-RU" dirty="0"/>
              <a:t>Затем экспортировать данные разметки в файл.</a:t>
            </a:r>
            <a:endParaRPr lang="en-US" altLang="ru-RU" dirty="0"/>
          </a:p>
          <a:p>
            <a:pPr marL="342900" indent="-342900" algn="just">
              <a:buAutoNum type="arabicPeriod"/>
            </a:pPr>
            <a:r>
              <a:rPr lang="ru-RU" altLang="ru-RU" dirty="0"/>
              <a:t>Ознакомиться или скорректировать основные настройки программы </a:t>
            </a:r>
          </a:p>
          <a:p>
            <a:pPr marL="342900" indent="-342900" algn="just">
              <a:buAutoNum type="arabicPeriod"/>
            </a:pPr>
            <a:r>
              <a:rPr lang="ru-RU" altLang="ru-RU" dirty="0"/>
              <a:t>Разработать собственную архитектуру ИНС или использовать архитектуру сети </a:t>
            </a:r>
            <a:r>
              <a:rPr lang="en-US" altLang="ru-RU" dirty="0"/>
              <a:t>U-net </a:t>
            </a:r>
            <a:r>
              <a:rPr lang="ru-RU" altLang="ru-RU" dirty="0"/>
              <a:t>для семантической сегментации.</a:t>
            </a:r>
          </a:p>
          <a:p>
            <a:pPr marL="342900" indent="-342900" algn="just">
              <a:buAutoNum type="arabicPeriod"/>
            </a:pPr>
            <a:r>
              <a:rPr lang="ru-RU" altLang="ru-RU" dirty="0">
                <a:cs typeface="Times New Roman" panose="02020603050405020304" pitchFamily="18" charset="0"/>
              </a:rPr>
              <a:t>Обучить ИНС и протестировать ее на новых изображениях; 5) подготовить отчет о выполнении лабораторной работы.</a:t>
            </a:r>
            <a:endParaRPr lang="en-US" altLang="ru-RU" dirty="0"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altLang="ru-RU" dirty="0">
                <a:cs typeface="Times New Roman" panose="02020603050405020304" pitchFamily="18" charset="0"/>
              </a:rPr>
              <a:t>Отчет должен содержать название, цель, задачи работы, краткие теоретические сведения</a:t>
            </a:r>
            <a:r>
              <a:rPr lang="en-US" altLang="ru-RU" dirty="0">
                <a:cs typeface="Times New Roman" panose="02020603050405020304" pitchFamily="18" charset="0"/>
              </a:rPr>
              <a:t> (</a:t>
            </a:r>
            <a:r>
              <a:rPr lang="ru-RU" altLang="ru-RU" dirty="0">
                <a:cs typeface="Times New Roman" panose="02020603050405020304" pitchFamily="18" charset="0"/>
              </a:rPr>
              <a:t>к</a:t>
            </a:r>
            <a:r>
              <a:rPr lang="ru-RU" altLang="ru-RU" dirty="0"/>
              <a:t>ратко изложить инструментальные средства и технику проведения эксперимента по исследованию микроциркуляции крови, а также методы и средства семантической сегментации изображений</a:t>
            </a:r>
            <a:r>
              <a:rPr lang="en-US" altLang="ru-RU" dirty="0">
                <a:cs typeface="Times New Roman" panose="02020603050405020304" pitchFamily="18" charset="0"/>
              </a:rPr>
              <a:t>)</a:t>
            </a:r>
            <a:r>
              <a:rPr lang="ru-RU" altLang="ru-RU" dirty="0">
                <a:cs typeface="Times New Roman" panose="02020603050405020304" pitchFamily="18" charset="0"/>
              </a:rPr>
              <a:t>, ход выполнения работы с фрагментами программного кода, результаты тестирования ИНС и выводы по работе. </a:t>
            </a:r>
          </a:p>
          <a:p>
            <a:pPr marL="342900" indent="-342900" algn="just">
              <a:buAutoNum type="arabicPeriod"/>
            </a:pPr>
            <a:endParaRPr lang="ru-RU" altLang="ru-RU" dirty="0"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altLang="ru-RU" dirty="0">
                <a:cs typeface="Times New Roman" panose="02020603050405020304" pitchFamily="18" charset="0"/>
              </a:rPr>
              <a:t>* Дополнительное задание: произвести количественную оценку точности семантической сегментации на основе одной из известных метрик.</a:t>
            </a:r>
          </a:p>
        </p:txBody>
      </p:sp>
    </p:spTree>
    <p:extLst>
      <p:ext uri="{BB962C8B-B14F-4D97-AF65-F5344CB8AC3E}">
        <p14:creationId xmlns:p14="http://schemas.microsoft.com/office/powerpoint/2010/main" val="322650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B85D04A4-42A9-463D-B43D-E01915294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B00364-B15B-49B7-8A33-4B70011B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923" y="540999"/>
            <a:ext cx="7191375" cy="6048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210E23-6E58-43A6-B121-65F02AF3370A}"/>
              </a:ext>
            </a:extLst>
          </p:cNvPr>
          <p:cNvSpPr txBox="1"/>
          <p:nvPr/>
        </p:nvSpPr>
        <p:spPr>
          <a:xfrm>
            <a:off x="8381189" y="6488668"/>
            <a:ext cx="3810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Investigation of blood microcirculation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304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597F30-0EB6-4119-A526-D77FE587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53" y="980470"/>
            <a:ext cx="3594333" cy="1717377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5159751" cy="206210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 Несколько последних слоев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и характеризуются матрицами весов.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1A6AAB-96D6-4A5E-9E7E-950FBE368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20" y="4157358"/>
            <a:ext cx="3220736" cy="18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6BF887-063D-4229-9F12-25038411D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4" y="2697847"/>
            <a:ext cx="1668450" cy="189654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C489AAD-8C0A-4719-A05E-D79EB89E9D44}"/>
              </a:ext>
            </a:extLst>
          </p:cNvPr>
          <p:cNvSpPr/>
          <p:nvPr/>
        </p:nvSpPr>
        <p:spPr>
          <a:xfrm>
            <a:off x="233360" y="2292498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Дополнение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Padding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FDAF39-7176-4569-9886-F7396A97152D}"/>
              </a:ext>
            </a:extLst>
          </p:cNvPr>
          <p:cNvSpPr/>
          <p:nvPr/>
        </p:nvSpPr>
        <p:spPr>
          <a:xfrm>
            <a:off x="3872656" y="3508828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Свертка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BB7621-4399-44B3-9D9F-137501F55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9" y="5201838"/>
            <a:ext cx="1496876" cy="146632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05DC93-7837-47E4-AB15-79AAD5C702D9}"/>
              </a:ext>
            </a:extLst>
          </p:cNvPr>
          <p:cNvSpPr/>
          <p:nvPr/>
        </p:nvSpPr>
        <p:spPr>
          <a:xfrm>
            <a:off x="203968" y="4624457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</a:rPr>
              <a:t>Шагание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Striding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73CD4F-3E25-4F9A-9621-1F6D0398D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08" y="4817975"/>
            <a:ext cx="480494" cy="47876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DD83584-D758-403B-A68B-01B8527DE41A}"/>
              </a:ext>
            </a:extLst>
          </p:cNvPr>
          <p:cNvSpPr/>
          <p:nvPr/>
        </p:nvSpPr>
        <p:spPr>
          <a:xfrm>
            <a:off x="8626653" y="3508828"/>
            <a:ext cx="2375139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Группирование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Pooling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B85D04A4-42A9-463D-B43D-E01915294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90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3163A7-6B3E-4B3C-AB13-02282208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630" y="2052946"/>
            <a:ext cx="6438900" cy="19621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C57D31-AED2-49DE-B860-CF42CD56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31" y="4036566"/>
            <a:ext cx="6477000" cy="2428875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6D865361-2B6D-49EB-AC20-B26FA81F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74474"/>
            <a:ext cx="2897205" cy="267765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sz="1400" dirty="0"/>
              <a:t>Примечания</a:t>
            </a:r>
            <a:r>
              <a:rPr lang="en-US" altLang="ru-RU" sz="1400" dirty="0"/>
              <a:t> </a:t>
            </a:r>
            <a:r>
              <a:rPr lang="ru-RU" altLang="ru-RU" sz="1400" dirty="0"/>
              <a:t>/ </a:t>
            </a:r>
            <a:r>
              <a:rPr lang="en-US" altLang="ru-RU" sz="1400" dirty="0">
                <a:solidFill>
                  <a:srgbClr val="7030A0"/>
                </a:solidFill>
              </a:rPr>
              <a:t>Notes</a:t>
            </a:r>
            <a:r>
              <a:rPr lang="ru-RU" altLang="ru-RU" sz="1400" dirty="0">
                <a:solidFill>
                  <a:srgbClr val="7030A0"/>
                </a:solidFill>
              </a:rPr>
              <a:t>:</a:t>
            </a:r>
            <a:endParaRPr lang="en-US" altLang="ru-RU" sz="1400" dirty="0">
              <a:solidFill>
                <a:srgbClr val="7030A0"/>
              </a:solidFill>
            </a:endParaRPr>
          </a:p>
          <a:p>
            <a:pPr algn="just" eaLnBrk="1" hangingPunct="1"/>
            <a:r>
              <a:rPr lang="ru-RU" altLang="ru-RU" sz="1400" dirty="0"/>
              <a:t>- семантическая сегментация не требует больших </a:t>
            </a:r>
            <a:r>
              <a:rPr lang="ru-RU" altLang="ru-RU" sz="1400" dirty="0" err="1"/>
              <a:t>датасетов</a:t>
            </a:r>
            <a:r>
              <a:rPr lang="ru-RU" altLang="ru-RU" sz="1400" dirty="0"/>
              <a:t>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обученная сеть может сегментировать изображения не только равного, но и большего разрешения;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все это благодаря отсутствию полносвязных слоев в сети;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семантическая сегментация требует разметки изображений, часто вручную.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9F5CB-9B28-400E-BEC3-09607DB8569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 on FCN</a:t>
            </a:r>
            <a:endParaRPr lang="ru-RU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201D32-B59E-41A6-B627-D436EFCFA3E7}"/>
                  </a:ext>
                </a:extLst>
              </p:cNvPr>
              <p:cNvSpPr txBox="1"/>
              <p:nvPr/>
            </p:nvSpPr>
            <p:spPr>
              <a:xfrm>
                <a:off x="0" y="6137288"/>
                <a:ext cx="5408579" cy="7146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ru-RU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201D32-B59E-41A6-B627-D436EFCFA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37288"/>
                <a:ext cx="540857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F1EC04B0-C357-434B-A9B0-D4C8B39B7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33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1C71BF-41D1-4B59-911D-5394855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2" y="3330940"/>
            <a:ext cx="4905375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A48E7-0BFE-47B8-86A5-42130BE15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873" y="3305178"/>
            <a:ext cx="1908292" cy="214128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CD59F8B-F61A-48AD-ACB5-A124F2FBB205}"/>
              </a:ext>
            </a:extLst>
          </p:cNvPr>
          <p:cNvSpPr/>
          <p:nvPr/>
        </p:nvSpPr>
        <p:spPr>
          <a:xfrm>
            <a:off x="7215754" y="3077692"/>
            <a:ext cx="411126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dirty="0">
                <a:latin typeface="Times New Roman" pitchFamily="18" charset="0"/>
              </a:rPr>
              <a:t> Обратная свертка </a:t>
            </a:r>
            <a:r>
              <a:rPr lang="en-US" sz="1600" dirty="0">
                <a:latin typeface="Times New Roman" pitchFamily="18" charset="0"/>
              </a:rPr>
              <a:t>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Transposed convolution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C011C-5D69-4882-A0A9-EF5A059285D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Review on FCN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374E82-B5CC-4F07-B33A-7040E0855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03" y="4299005"/>
            <a:ext cx="2419350" cy="2447925"/>
          </a:xfrm>
          <a:prstGeom prst="rect">
            <a:avLst/>
          </a:prstGeom>
        </p:spPr>
      </p:pic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E27597DA-5FB5-4D00-BDFE-A0893F166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8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17D9F29-60C3-4EEA-9D27-D0AE8F7D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24" y="2266663"/>
            <a:ext cx="4905375" cy="2533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C914B2-B67C-4F6E-B172-3F7A2A9B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4215361"/>
            <a:ext cx="5772150" cy="260985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6D865361-2B6D-49EB-AC20-B26FA81F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74474"/>
            <a:ext cx="2897205" cy="267765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sz="1400" dirty="0"/>
              <a:t>Примечания</a:t>
            </a:r>
            <a:r>
              <a:rPr lang="en-US" altLang="ru-RU" sz="1400" dirty="0"/>
              <a:t> </a:t>
            </a:r>
            <a:r>
              <a:rPr lang="ru-RU" altLang="ru-RU" sz="1400" dirty="0"/>
              <a:t>/ </a:t>
            </a:r>
            <a:r>
              <a:rPr lang="en-US" altLang="ru-RU" sz="1400" dirty="0">
                <a:solidFill>
                  <a:srgbClr val="7030A0"/>
                </a:solidFill>
              </a:rPr>
              <a:t>Notes</a:t>
            </a:r>
            <a:r>
              <a:rPr lang="ru-RU" altLang="ru-RU" sz="1400" dirty="0">
                <a:solidFill>
                  <a:srgbClr val="7030A0"/>
                </a:solidFill>
              </a:rPr>
              <a:t>:</a:t>
            </a:r>
            <a:endParaRPr lang="en-US" altLang="ru-RU" sz="1400" dirty="0">
              <a:solidFill>
                <a:srgbClr val="7030A0"/>
              </a:solidFill>
            </a:endParaRPr>
          </a:p>
          <a:p>
            <a:pPr algn="just" eaLnBrk="1" hangingPunct="1"/>
            <a:r>
              <a:rPr lang="ru-RU" altLang="ru-RU" sz="1400" dirty="0"/>
              <a:t>- семантическая сегментация не требует больших </a:t>
            </a:r>
            <a:r>
              <a:rPr lang="ru-RU" altLang="ru-RU" sz="1400" dirty="0" err="1"/>
              <a:t>датасетов</a:t>
            </a:r>
            <a:r>
              <a:rPr lang="ru-RU" altLang="ru-RU" sz="1400" dirty="0"/>
              <a:t>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обученная сеть может сегментировать изображения не только равного, но и большего разрешения;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все это благодаря отсутствию полносвязных слоев в сети;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семантическая сегментация требует разметки изображений, часто вручную.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9F5CB-9B28-400E-BEC3-09607DB8569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 on FCN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FBE23-0020-4011-9C3A-1EB54692A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85742"/>
            <a:ext cx="2370247" cy="19722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855997-BD19-4F4B-91DE-B94C0BA64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762" y="2056420"/>
            <a:ext cx="2620860" cy="1077218"/>
          </a:xfrm>
          <a:prstGeom prst="rect">
            <a:avLst/>
          </a:prstGeom>
        </p:spPr>
      </p:pic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0504AAB0-C6E5-4070-BA47-697D16188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9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1C71BF-41D1-4B59-911D-5394855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2" y="3330940"/>
            <a:ext cx="4905375" cy="2533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3C51E-7989-404C-9891-48B1D7CDBC2F}"/>
              </a:ext>
            </a:extLst>
          </p:cNvPr>
          <p:cNvSpPr txBox="1"/>
          <p:nvPr/>
        </p:nvSpPr>
        <p:spPr>
          <a:xfrm>
            <a:off x="1638299" y="5940790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Review on FCN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D2110-8AA9-447D-A49C-FFA8C37A3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033" y="3624262"/>
            <a:ext cx="6659967" cy="1881188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7DD7A4F-197C-4554-98E5-305081AC5B39}"/>
              </a:ext>
            </a:extLst>
          </p:cNvPr>
          <p:cNvSpPr/>
          <p:nvPr/>
        </p:nvSpPr>
        <p:spPr>
          <a:xfrm>
            <a:off x="5181600" y="4305300"/>
            <a:ext cx="35043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67CD8-487E-4AA6-B85A-A05F215BB81D}"/>
              </a:ext>
            </a:extLst>
          </p:cNvPr>
          <p:cNvSpPr txBox="1"/>
          <p:nvPr/>
        </p:nvSpPr>
        <p:spPr>
          <a:xfrm>
            <a:off x="5610226" y="5934680"/>
            <a:ext cx="6581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Review</a:t>
            </a:r>
            <a:r>
              <a:rPr lang="ru-RU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on </a:t>
            </a:r>
            <a:r>
              <a:rPr lang="en-US" i="0" dirty="0" err="1">
                <a:solidFill>
                  <a:srgbClr val="292929"/>
                </a:solidFill>
                <a:effectLst/>
                <a:latin typeface="sohne"/>
                <a:hlinkClick r:id="rId5"/>
              </a:rPr>
              <a:t>SegNet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7DC4DF7-9029-48CD-A407-77FE1F23B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54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D2110-8AA9-447D-A49C-FFA8C37A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9" y="3655534"/>
            <a:ext cx="5323267" cy="1503621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7DD7A4F-197C-4554-98E5-305081AC5B39}"/>
              </a:ext>
            </a:extLst>
          </p:cNvPr>
          <p:cNvSpPr/>
          <p:nvPr/>
        </p:nvSpPr>
        <p:spPr>
          <a:xfrm>
            <a:off x="5920783" y="4278758"/>
            <a:ext cx="35043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67CD8-487E-4AA6-B85A-A05F215BB81D}"/>
              </a:ext>
            </a:extLst>
          </p:cNvPr>
          <p:cNvSpPr txBox="1"/>
          <p:nvPr/>
        </p:nvSpPr>
        <p:spPr>
          <a:xfrm>
            <a:off x="286959" y="6488668"/>
            <a:ext cx="53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Review</a:t>
            </a:r>
            <a:r>
              <a:rPr lang="ru-RU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on </a:t>
            </a:r>
            <a:r>
              <a:rPr lang="en-US" i="0" dirty="0" err="1">
                <a:solidFill>
                  <a:srgbClr val="292929"/>
                </a:solidFill>
                <a:effectLst/>
                <a:latin typeface="sohne"/>
                <a:hlinkClick r:id="rId3"/>
              </a:rPr>
              <a:t>SegNet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C1CCC-11EB-457E-9CDA-F51DCDA79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213" y="2524578"/>
            <a:ext cx="5122684" cy="3508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82B665-9E96-4121-A0CB-133F6CEFD036}"/>
              </a:ext>
            </a:extLst>
          </p:cNvPr>
          <p:cNvSpPr txBox="1"/>
          <p:nvPr/>
        </p:nvSpPr>
        <p:spPr>
          <a:xfrm>
            <a:off x="6653211" y="6488668"/>
            <a:ext cx="520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5"/>
              </a:rPr>
              <a:t>UNet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B976DA-DC79-4562-AB62-FC0FA8841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Краткие теоретические сведения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604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9619</TotalTime>
  <Words>833</Words>
  <Application>Microsoft Office PowerPoint</Application>
  <PresentationFormat>Широкоэкранный</PresentationFormat>
  <Paragraphs>54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Cambria Math</vt:lpstr>
      <vt:lpstr>sohne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510</cp:revision>
  <dcterms:created xsi:type="dcterms:W3CDTF">2020-01-22T20:24:31Z</dcterms:created>
  <dcterms:modified xsi:type="dcterms:W3CDTF">2021-03-15T20:47:01Z</dcterms:modified>
</cp:coreProperties>
</file>